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65" r:id="rId2"/>
    <p:sldId id="263" r:id="rId3"/>
    <p:sldId id="257" r:id="rId4"/>
    <p:sldId id="260" r:id="rId5"/>
    <p:sldId id="259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F6E0E8E6-B6EB-498A-BC29-48D81AAAA5B6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9144" y="4882896"/>
            <a:ext cx="4050792" cy="1197864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90385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41493-8214-4CD3-9E66-4A7CE0239274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727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397E-FD2D-4D0A-B33C-2E5AEFAED143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338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5092E-80DC-4992-A0D4-E74F7FC3042B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947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9A4C6-EA06-4AF0-A839-1839C57399A0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59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0C016-2580-485A-AC4B-4452BC379743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240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C8E6-7044-439E-9AE7-82A0C81AB0F0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537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5F70E-5DFF-42EC-93B3-07D70D7ED1BD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80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520B5-A0C9-4D15-A71B-70A075D52D64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422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A8B59-FD8C-464E-A2E0-D2DB42977C43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861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D0685-9E9F-46AF-8733-3458A4A5B67E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5259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578A0-4252-4A4F-8A4C-4F80F1AD91FF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856505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DF071-3364-4AF2-8784-696D9E530376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0724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0C83B-2A0D-4895-8D19-F0DA28872F64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1928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2ACF0-C7E7-4CC8-840E-A2809FB4BDF6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5354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B64FF-53E9-4519-AFEB-B5EAE0A6C098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9068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0605F-0999-49B8-97E8-A9F5FE66FD89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3255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382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61EAF71F-1A43-41B7-B605-0710A83174B7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704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fap.curitiba2.unespar.edu.br/sobre/estagio-1/resolucao0462018cepe.pdf" TargetMode="External"/><Relationship Id="rId2" Type="http://schemas.openxmlformats.org/officeDocument/2006/relationships/hyperlink" Target="http://www.planalto.gov.br/ccivil_03/_ato2007-2010/2008/lei/l11788.htm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tel:325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0D85AC-FDB2-4998-AC97-A0B3109C98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MANUAL DE ESTÁGIO</a:t>
            </a:r>
            <a:endParaRPr lang="pt-BR" sz="54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65977EB-1B82-49BC-8F0B-4C04E91523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CAMPUS DE CURITIBA II- </a:t>
            </a:r>
            <a:r>
              <a:rPr lang="pt-BR" dirty="0" err="1"/>
              <a:t>fap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85914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2C3921-502D-4FE7-ADC2-F7611E83F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Você precisa saber...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452DA37-C5BF-4D02-A15E-B8474FFFD0F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3626" y="1837766"/>
            <a:ext cx="10396881" cy="3536820"/>
          </a:xfrm>
        </p:spPr>
        <p:txBody>
          <a:bodyPr/>
          <a:lstStyle/>
          <a:p>
            <a:r>
              <a:rPr lang="pt-BR" dirty="0"/>
              <a:t>EXISTEM DOIS TIPOS DE ESTÁGIO CURRICULAR: </a:t>
            </a:r>
            <a:r>
              <a:rPr lang="pt-BR" dirty="0">
                <a:solidFill>
                  <a:srgbClr val="FF6600"/>
                </a:solidFill>
              </a:rPr>
              <a:t>OBRIGATÓRIO</a:t>
            </a:r>
            <a:r>
              <a:rPr lang="pt-BR" dirty="0"/>
              <a:t> E </a:t>
            </a:r>
            <a:r>
              <a:rPr lang="pt-BR" dirty="0">
                <a:solidFill>
                  <a:schemeClr val="accent1"/>
                </a:solidFill>
              </a:rPr>
              <a:t>NÃO-OBRIGATÓRIO;</a:t>
            </a:r>
          </a:p>
          <a:p>
            <a:r>
              <a:rPr lang="pt-BR" dirty="0"/>
              <a:t>QUALQUER TIPO DE ESTÁGIO só será validado de for na mesma área do curso ;</a:t>
            </a:r>
          </a:p>
          <a:p>
            <a:r>
              <a:rPr lang="pt-BR" dirty="0"/>
              <a:t>A </a:t>
            </a:r>
            <a:r>
              <a:rPr lang="pt-BR" dirty="0" err="1"/>
              <a:t>unespar</a:t>
            </a:r>
            <a:r>
              <a:rPr lang="pt-BR" dirty="0"/>
              <a:t> contrata seguro para cada estudante em estágio, devidamente registrado;</a:t>
            </a:r>
          </a:p>
          <a:p>
            <a:r>
              <a:rPr lang="pt-BR" dirty="0"/>
              <a:t>O estágio curricular é uma atividade regulamentada por lei federal (</a:t>
            </a:r>
            <a:r>
              <a:rPr lang="pt-BR" dirty="0">
                <a:hlinkClick r:id="rId2"/>
              </a:rPr>
              <a:t>Lei 11.788/2008</a:t>
            </a:r>
            <a:r>
              <a:rPr lang="pt-BR" dirty="0"/>
              <a:t>);</a:t>
            </a:r>
          </a:p>
          <a:p>
            <a:r>
              <a:rPr lang="pt-BR" dirty="0"/>
              <a:t>A universidade regulamenta seus estágios a partir da lei nacional (</a:t>
            </a:r>
            <a:r>
              <a:rPr lang="pt-BR" dirty="0">
                <a:hlinkClick r:id="rId3"/>
              </a:rPr>
              <a:t> Res. CEPE 046/2018</a:t>
            </a:r>
            <a:r>
              <a:rPr lang="pt-BR" dirty="0"/>
              <a:t>).</a:t>
            </a:r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35089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B4E5CF-EACF-4B6E-8E7C-A1E4DBC85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649" y="685800"/>
            <a:ext cx="10302034" cy="1099969"/>
          </a:xfrm>
        </p:spPr>
        <p:txBody>
          <a:bodyPr>
            <a:normAutofit/>
          </a:bodyPr>
          <a:lstStyle/>
          <a:p>
            <a:pPr algn="ctr"/>
            <a:r>
              <a:rPr lang="pt-BR" sz="3600" dirty="0"/>
              <a:t>MODALIDADES   DE   ESTÁGIO</a:t>
            </a:r>
            <a:br>
              <a:rPr lang="pt-BR" sz="3600" dirty="0"/>
            </a:br>
            <a:endParaRPr lang="pt-BR" sz="36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BF6B456-E53C-4864-971A-9FCB3B3C2D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0649" y="685800"/>
            <a:ext cx="10773063" cy="5693485"/>
          </a:xfrm>
        </p:spPr>
        <p:txBody>
          <a:bodyPr>
            <a:normAutofit/>
          </a:bodyPr>
          <a:lstStyle/>
          <a:p>
            <a:r>
              <a:rPr lang="pt-BR" sz="2400" b="1" dirty="0">
                <a:solidFill>
                  <a:schemeClr val="accent1"/>
                </a:solidFill>
              </a:rPr>
              <a:t>OBRIGATÓRIO</a:t>
            </a:r>
          </a:p>
          <a:p>
            <a:r>
              <a:rPr lang="pt-BR" sz="2400" dirty="0">
                <a:solidFill>
                  <a:schemeClr val="tx1"/>
                </a:solidFill>
              </a:rPr>
              <a:t>É uma atividade TEÓRICO/PRÁTICA que consta do Projeto Pedagógico de cada curso, cuja matrícula, frequência e aprovação são requisitos para a integralização da carga horária e obtenção do diploma.</a:t>
            </a:r>
          </a:p>
          <a:p>
            <a:r>
              <a:rPr lang="pt-BR" sz="2400" b="1" dirty="0">
                <a:solidFill>
                  <a:schemeClr val="accent1">
                    <a:lumMod val="75000"/>
                  </a:schemeClr>
                </a:solidFill>
              </a:rPr>
              <a:t>NÃO-OBRIGATÓRIO</a:t>
            </a:r>
          </a:p>
          <a:p>
            <a:r>
              <a:rPr lang="pt-BR" sz="2400" dirty="0">
                <a:solidFill>
                  <a:schemeClr val="tx1"/>
                </a:solidFill>
              </a:rPr>
              <a:t>É uma atividade formativa (na área do curso) opcional, </a:t>
            </a:r>
            <a:r>
              <a:rPr lang="pt-BR" sz="2400" b="1" dirty="0">
                <a:solidFill>
                  <a:schemeClr val="tx1"/>
                </a:solidFill>
              </a:rPr>
              <a:t>remunerada</a:t>
            </a:r>
            <a:r>
              <a:rPr lang="pt-BR" sz="2400" dirty="0">
                <a:solidFill>
                  <a:schemeClr val="tx1"/>
                </a:solidFill>
              </a:rPr>
              <a:t>, em período compatível com o horário do curso, e cuja carga horária pode ser aproveitada como </a:t>
            </a:r>
            <a:r>
              <a:rPr lang="pt-BR" sz="2400" i="1" dirty="0">
                <a:solidFill>
                  <a:schemeClr val="tx1"/>
                </a:solidFill>
              </a:rPr>
              <a:t>horas complementares </a:t>
            </a:r>
            <a:r>
              <a:rPr lang="pt-BR" sz="2400" dirty="0">
                <a:solidFill>
                  <a:schemeClr val="tx1"/>
                </a:solidFill>
              </a:rPr>
              <a:t>NO CURSO. </a:t>
            </a:r>
          </a:p>
        </p:txBody>
      </p:sp>
    </p:spTree>
    <p:extLst>
      <p:ext uri="{BB962C8B-B14F-4D97-AF65-F5344CB8AC3E}">
        <p14:creationId xmlns:p14="http://schemas.microsoft.com/office/powerpoint/2010/main" val="230193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727122-1207-433A-AF7B-D8677D715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COMO PARTICIPAR...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880CCAF-BF07-4063-AB1E-79682795E7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791" y="1355465"/>
            <a:ext cx="11021209" cy="4524128"/>
          </a:xfrm>
        </p:spPr>
        <p:txBody>
          <a:bodyPr>
            <a:normAutofit fontScale="92500" lnSpcReduction="20000"/>
          </a:bodyPr>
          <a:lstStyle/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r>
              <a:rPr lang="pt-BR" sz="3200" b="1" dirty="0">
                <a:solidFill>
                  <a:schemeClr val="tx1"/>
                </a:solidFill>
              </a:rPr>
              <a:t>ESTÁGIO OBRIGATÓRIO</a:t>
            </a:r>
          </a:p>
          <a:p>
            <a:r>
              <a:rPr lang="pt-BR" dirty="0">
                <a:solidFill>
                  <a:schemeClr val="tx1"/>
                </a:solidFill>
              </a:rPr>
              <a:t>SEGUIR AS ORIENTAÇÕES DO regulamento do curso EM QUE ESTIVER MATRICULADO E AS ORIENTAÇÕES DO SEU ORIENTADOR DE ESTÁGIO.</a:t>
            </a:r>
          </a:p>
          <a:p>
            <a:endParaRPr lang="pt-BR" dirty="0">
              <a:solidFill>
                <a:schemeClr val="tx1"/>
              </a:solidFill>
            </a:endParaRPr>
          </a:p>
          <a:p>
            <a:r>
              <a:rPr lang="pt-BR" sz="3200" b="1" dirty="0">
                <a:solidFill>
                  <a:schemeClr val="tx1"/>
                </a:solidFill>
              </a:rPr>
              <a:t>ESTÁGIO NÃO – OBRIGATÓRIO</a:t>
            </a:r>
          </a:p>
          <a:p>
            <a:r>
              <a:rPr lang="pt-BR" dirty="0">
                <a:solidFill>
                  <a:schemeClr val="tx1"/>
                </a:solidFill>
              </a:rPr>
              <a:t>INSTITUIÇÕES E EMPRESAS DEVEM firmar CONVÊNIO COM A UNESPAR, OU...</a:t>
            </a:r>
          </a:p>
          <a:p>
            <a:r>
              <a:rPr lang="pt-BR" dirty="0">
                <a:solidFill>
                  <a:schemeClr val="tx1"/>
                </a:solidFill>
              </a:rPr>
              <a:t>CADASTRAR-SE JUNTO AOS AGENTES DE INTEGRAÇÃO DE ESTÁGIO: CIEE; IMAP/ICAC; IEL  e outros</a:t>
            </a:r>
          </a:p>
          <a:p>
            <a:pPr marL="0" indent="0">
              <a:buNone/>
            </a:pPr>
            <a:endParaRPr lang="pt-BR" dirty="0">
              <a:solidFill>
                <a:schemeClr val="tx1"/>
              </a:solidFill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22702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4C999F-BE83-4472-B227-03D35A6A3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31450"/>
            <a:ext cx="10396882" cy="1151965"/>
          </a:xfrm>
        </p:spPr>
        <p:txBody>
          <a:bodyPr>
            <a:normAutofit fontScale="90000"/>
          </a:bodyPr>
          <a:lstStyle/>
          <a:p>
            <a:r>
              <a:rPr lang="pt-BR" dirty="0"/>
              <a:t>Termo de compromisso- </a:t>
            </a:r>
            <a:r>
              <a:rPr lang="pt-BR" sz="2700" dirty="0"/>
              <a:t>para estágio obrigatório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A9130DC-1C12-47E7-9FF8-F100B73670D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3626" y="1483416"/>
            <a:ext cx="10396881" cy="3891170"/>
          </a:xfrm>
        </p:spPr>
        <p:txBody>
          <a:bodyPr>
            <a:normAutofit lnSpcReduction="10000"/>
          </a:bodyPr>
          <a:lstStyle/>
          <a:p>
            <a:r>
              <a:rPr lang="pt-BR" sz="2400" dirty="0"/>
              <a:t>O professor orientador de estágio recebe do coordenador   de estágio os Termos, de compromisso impressos (3 vias);</a:t>
            </a:r>
          </a:p>
          <a:p>
            <a:r>
              <a:rPr lang="pt-BR" sz="2400" dirty="0"/>
              <a:t>O estudante OU GRUPO DE ESTAGIÁRIOS RECEBE DO PROFESSOR ORIENTADOR e preenche o termo de compromisso em 3 vias;</a:t>
            </a:r>
          </a:p>
          <a:p>
            <a:r>
              <a:rPr lang="pt-BR" sz="2400" dirty="0"/>
              <a:t>O estudante  leva os documentos para a  escola/LOCAL, que assina  todas as  vias;</a:t>
            </a:r>
          </a:p>
          <a:p>
            <a:r>
              <a:rPr lang="pt-BR" sz="2400" dirty="0"/>
              <a:t>O professor orientador recolhe os termos assinados e os protocola para O setor de estágio da FAP,  que vai assinar e validar o estágio .</a:t>
            </a:r>
          </a:p>
        </p:txBody>
      </p:sp>
    </p:spTree>
    <p:extLst>
      <p:ext uri="{BB962C8B-B14F-4D97-AF65-F5344CB8AC3E}">
        <p14:creationId xmlns:p14="http://schemas.microsoft.com/office/powerpoint/2010/main" val="2007992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D3B5C3-87FB-4A9D-85F3-8013050E6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Confira se...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3D3A127-D263-4808-865D-C43520BC02B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3626" y="1837766"/>
            <a:ext cx="10396882" cy="3536820"/>
          </a:xfrm>
        </p:spPr>
        <p:txBody>
          <a:bodyPr>
            <a:normAutofit lnSpcReduction="10000"/>
          </a:bodyPr>
          <a:lstStyle/>
          <a:p>
            <a:endParaRPr lang="pt-BR" dirty="0"/>
          </a:p>
          <a:p>
            <a:r>
              <a:rPr lang="pt-BR" dirty="0"/>
              <a:t>Todas as vias foram preenchidas corretamente pelo estudantes;</a:t>
            </a:r>
          </a:p>
          <a:p>
            <a:r>
              <a:rPr lang="pt-BR" dirty="0"/>
              <a:t>Se foram  assinadas pelo coordenador de </a:t>
            </a:r>
            <a:r>
              <a:rPr lang="pt-BR"/>
              <a:t>estágio Do </a:t>
            </a:r>
            <a:r>
              <a:rPr lang="pt-BR" dirty="0"/>
              <a:t>curso e pela escola/local de estágio.</a:t>
            </a:r>
          </a:p>
          <a:p>
            <a:r>
              <a:rPr lang="pt-BR" dirty="0"/>
              <a:t>Se as datas informadas para o período de estágio estão corretas</a:t>
            </a:r>
          </a:p>
          <a:p>
            <a:endParaRPr lang="pt-BR" dirty="0"/>
          </a:p>
          <a:p>
            <a:r>
              <a:rPr lang="pt-BR" sz="4000" dirty="0">
                <a:solidFill>
                  <a:schemeClr val="accent1">
                    <a:lumMod val="75000"/>
                  </a:schemeClr>
                </a:solidFill>
              </a:rPr>
              <a:t>Pronto</a:t>
            </a:r>
            <a:r>
              <a:rPr lang="pt-BR" dirty="0"/>
              <a:t>...você seguiu o </a:t>
            </a:r>
            <a:r>
              <a:rPr lang="pt-BR" i="1" dirty="0"/>
              <a:t>passo a passo  </a:t>
            </a:r>
            <a:r>
              <a:rPr lang="pt-BR" dirty="0"/>
              <a:t>para validar seu estágio junto ao campus II- </a:t>
            </a:r>
            <a:r>
              <a:rPr lang="pt-BR" dirty="0" err="1"/>
              <a:t>unespar</a:t>
            </a:r>
            <a:r>
              <a:rPr lang="pt-BR" dirty="0"/>
              <a:t>/</a:t>
            </a:r>
            <a:r>
              <a:rPr lang="pt-BR" dirty="0" err="1"/>
              <a:t>fap</a:t>
            </a:r>
            <a:r>
              <a:rPr lang="pt-BR" dirty="0"/>
              <a:t>!</a:t>
            </a:r>
          </a:p>
          <a:p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17F21B7-E14F-4B4D-BD9D-44FD6012DA4F}"/>
              </a:ext>
            </a:extLst>
          </p:cNvPr>
          <p:cNvSpPr txBox="1"/>
          <p:nvPr/>
        </p:nvSpPr>
        <p:spPr>
          <a:xfrm>
            <a:off x="685800" y="5600216"/>
            <a:ext cx="101256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Mais informações no Setor de Estágio – </a:t>
            </a:r>
            <a:r>
              <a:rPr lang="pt-BR" dirty="0" err="1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tel</a:t>
            </a:r>
            <a:r>
              <a:rPr lang="pt-BR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 3250</a:t>
            </a:r>
            <a:r>
              <a:rPr lang="pt-BR" dirty="0"/>
              <a:t> 73 </a:t>
            </a:r>
            <a:r>
              <a:rPr lang="pt-BR"/>
              <a:t>15                                         </a:t>
            </a:r>
            <a:r>
              <a:rPr lang="pt-BR" dirty="0" err="1"/>
              <a:t>email</a:t>
            </a:r>
            <a:r>
              <a:rPr lang="pt-BR" dirty="0"/>
              <a:t>: estagio.fap@unespar.edu.br </a:t>
            </a:r>
          </a:p>
        </p:txBody>
      </p:sp>
    </p:spTree>
    <p:extLst>
      <p:ext uri="{BB962C8B-B14F-4D97-AF65-F5344CB8AC3E}">
        <p14:creationId xmlns:p14="http://schemas.microsoft.com/office/powerpoint/2010/main" val="14957214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vento Principal">
  <a:themeElements>
    <a:clrScheme name="Evento Principal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EE8011"/>
      </a:accent1>
      <a:accent2>
        <a:srgbClr val="CEC079"/>
      </a:accent2>
      <a:accent3>
        <a:srgbClr val="93A569"/>
      </a:accent3>
      <a:accent4>
        <a:srgbClr val="69A58B"/>
      </a:accent4>
      <a:accent5>
        <a:srgbClr val="6DAABD"/>
      </a:accent5>
      <a:accent6>
        <a:srgbClr val="B24A4B"/>
      </a:accent6>
      <a:hlink>
        <a:srgbClr val="EE8E11"/>
      </a:hlink>
      <a:folHlink>
        <a:srgbClr val="BFAE7F"/>
      </a:folHlink>
    </a:clrScheme>
    <a:fontScheme name="Evento Principal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vento Principal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686B1E04-F35C-4AB5-985D-0C358CA110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TM04033927[[fn=Evento principal]]</Template>
  <TotalTime>1678</TotalTime>
  <Words>387</Words>
  <Application>Microsoft Office PowerPoint</Application>
  <PresentationFormat>Widescreen</PresentationFormat>
  <Paragraphs>36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9" baseType="lpstr">
      <vt:lpstr>Arial</vt:lpstr>
      <vt:lpstr>Impact</vt:lpstr>
      <vt:lpstr>Evento Principal</vt:lpstr>
      <vt:lpstr>MANUAL DE ESTÁGIO</vt:lpstr>
      <vt:lpstr>Você precisa saber...</vt:lpstr>
      <vt:lpstr>MODALIDADES   DE   ESTÁGIO </vt:lpstr>
      <vt:lpstr>COMO PARTICIPAR...</vt:lpstr>
      <vt:lpstr>Termo de compromisso- para estágio obrigatório</vt:lpstr>
      <vt:lpstr>Confira se...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ESTÁGIO  OBRIGATÓRIO</dc:title>
  <dc:creator>marlete.schaffrath@fap.local</dc:creator>
  <cp:lastModifiedBy>marlete.schaffrath@fap.local</cp:lastModifiedBy>
  <cp:revision>27</cp:revision>
  <dcterms:created xsi:type="dcterms:W3CDTF">2019-10-07T18:19:29Z</dcterms:created>
  <dcterms:modified xsi:type="dcterms:W3CDTF">2020-02-20T14:11:06Z</dcterms:modified>
</cp:coreProperties>
</file>